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3" r:id="rId6"/>
    <p:sldId id="264" r:id="rId7"/>
    <p:sldId id="270" r:id="rId8"/>
    <p:sldId id="277" r:id="rId9"/>
    <p:sldId id="268" r:id="rId10"/>
    <p:sldId id="261" r:id="rId11"/>
    <p:sldId id="272" r:id="rId12"/>
    <p:sldId id="265" r:id="rId13"/>
    <p:sldId id="273" r:id="rId14"/>
    <p:sldId id="266" r:id="rId15"/>
    <p:sldId id="262" r:id="rId16"/>
    <p:sldId id="276" r:id="rId17"/>
    <p:sldId id="274" r:id="rId18"/>
    <p:sldId id="275" r:id="rId19"/>
    <p:sldId id="278" r:id="rId20"/>
    <p:sldId id="267" r:id="rId21"/>
    <p:sldId id="260" r:id="rId22"/>
    <p:sldId id="271" r:id="rId23"/>
    <p:sldId id="269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6373"/>
    <a:srgbClr val="A8B1AA"/>
    <a:srgbClr val="A1646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38" autoAdjust="0"/>
    <p:restoredTop sz="94728"/>
  </p:normalViewPr>
  <p:slideViewPr>
    <p:cSldViewPr snapToGrid="0">
      <p:cViewPr varScale="1">
        <p:scale>
          <a:sx n="102" d="100"/>
          <a:sy n="102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BFF45-5E5B-244E-87EE-D94693AEAF65}" type="datetimeFigureOut">
              <a:rPr lang="en-US" smtClean="0"/>
              <a:t>8/1/2025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72CA8-85E2-9743-98BC-C0452C2DCA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0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29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CEA3F-8141-DAE5-5A20-6B6A21D5C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9A5EEB-2078-A863-835E-949AA089F4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3A9030-940B-5CA7-8A6E-E0926DB5AD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DABB1-2AE3-F038-3146-DB9428E4CE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76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BF8B5-08AB-5F55-7CB0-5B7D638FF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AE9CC0-50F1-F811-F841-6EBC4D4746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1B5303-4AAA-2086-F40E-44F34ED7C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09F17-E6DF-BE3C-5FBA-A839FF709E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26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51FFF-9D58-17EB-1E11-7CFD1C6AF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905DEE-2A84-F7D9-1043-87C0E0AF64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92B9B1-10A0-545E-D582-E34CE5EA2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D708C-4F39-A185-9DE4-AE8EC3470E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070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57405-98C3-4199-CE26-5AD533A3F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04AF89-404D-4852-0F8D-4BFD78404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D5C3F2-36AF-49DC-3FF0-7969B6011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45358-E92C-E4D9-F87A-A1EEF2480F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36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0C1F5-4822-9672-790C-7EE013E8E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08C06C-9FF9-2A80-DA71-CC09C2EE3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641BEA-C809-E067-EFA9-5AE29E694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45DBD-D68E-C362-CE2F-7EA40ABD29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47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36644-8C5D-3E2F-BB32-21DCD704F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411081-3237-88BD-FE77-13C5AA6654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93AE8A-8566-C8EF-18A2-39E173BF49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3F9F7-24FC-85E1-9374-4143C603C6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18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57C8C-8B48-9356-2F10-5C1AF7B53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F514CB-3B58-DDA5-B852-863D36AF36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B4EABD-1A23-78CD-CDDE-26D137466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4DCE2-7BC3-F721-26D3-94BB4B731E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327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71171-CD98-0A75-8D60-3EEDBD374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B91B7C-8893-A37E-6E75-C977900362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2B0323-561E-E2BC-BAF1-E92C66C425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07B51-6C40-67DA-5C1F-6B86479D76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98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4801A-6E0F-D46C-DB3A-0B39DC02C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D82587-3F6B-7976-3C24-958F2D238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49729F-A7AA-6F97-1304-343AAD77B2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743FE-95AC-374A-CD6C-2024476F16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82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3E53F-24EB-A9D5-2B27-E58628439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21ED62-0958-32AA-C365-4980BE363E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E1D60A-6E7D-475A-789F-3D7919772E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98F1E-8C47-DD3A-9368-AF99F1BCF8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621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27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98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C2048-3242-1558-EDFF-3C4287B7C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82751E-5DBE-55F9-808B-6B0C1D6E0C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FF2F78-A9A6-3B23-B1B4-FFB5BA1A6E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5A4FF-8F45-6781-94B3-1423F3C7FF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995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1CE1E-0958-27DC-E1F4-BD0501EE2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A9219D-4251-B9C0-2BC4-EEDBD2D6D7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583648-7B7E-88F8-ED8C-2258DD0739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BE04C-C16D-63F4-CEE7-5759E43FC5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93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5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40D4C-FAF3-387D-39AF-16FA34BCD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1E7D4D-DCCF-7F41-FD23-E1D305DFB6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26CD0-09F1-38E5-76A2-2347DDBEEC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4D7CA-7F4B-F182-F68D-CE75C99801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553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1179E-3B6A-7223-2DC7-C44513DFB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974AB6-99C4-DE4F-DDC9-EF2AFE813F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E5EA5C-5A08-5B82-F1E1-4D7F56AF0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399E5-E7A9-7843-D972-1DD9200319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D0737-0D34-3537-6772-BFEAF48D0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04726B-9359-8ECE-D67E-4BAAB2CFAD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575ADF-6C5B-6922-2DCF-ECC09ADE8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4BF04-82C7-D00F-DD17-CA9EA17BA1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65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B9D30-A055-9261-947E-02B987B4C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A1F154-FC46-5672-41FB-91ADFB639E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1F60BC-3A89-3CE2-2C3B-696F75AEFA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6D714-CE2D-3FF1-8CE5-9D870F3CD5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12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A00EE-74B8-F504-3A74-123FD7695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D0068B-6E42-5FF1-5BF8-F2F44FC389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7C6C07-2FF5-C747-275F-89B2DB182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8543E-B943-66B7-B2F6-2FEA3321DA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43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7939C-5FA8-A882-34F7-D7D079F06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6B8FCB-D87B-8C65-0587-ED31A083A1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78BC0A-7A42-93FF-3247-FB4B56DA9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88328-33C8-CB0A-A85E-CDF87F3C58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172CA8-85E2-9743-98BC-C0452C2DCA4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01/08/2025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01/08/2025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01/08/2025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01/08/2025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01/08/2025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01/08/2025</a:t>
            </a:fld>
            <a:endParaRPr lang="pt-B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01/08/2025</a:t>
            </a:fld>
            <a:endParaRPr lang="pt-B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01/08/2025</a:t>
            </a:fld>
            <a:endParaRPr lang="pt-B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01/08/2025</a:t>
            </a:fld>
            <a:endParaRPr lang="pt-B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01/08/2025</a:t>
            </a:fld>
            <a:endParaRPr lang="pt-B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01/08/2025</a:t>
            </a:fld>
            <a:endParaRPr lang="pt-B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01/08/2025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6705" y="1722525"/>
            <a:ext cx="4850000" cy="1303649"/>
          </a:xfrm>
        </p:spPr>
        <p:txBody>
          <a:bodyPr>
            <a:noAutofit/>
          </a:bodyPr>
          <a:lstStyle/>
          <a:p>
            <a:r>
              <a:rPr lang="zh-TW" altLang="en-US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當孝敬</a:t>
            </a:r>
            <a:endParaRPr lang="pt-BR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7735" y="4954038"/>
            <a:ext cx="7327939" cy="923330"/>
          </a:xfrm>
        </p:spPr>
        <p:txBody>
          <a:bodyPr>
            <a:noAutofit/>
          </a:bodyPr>
          <a:lstStyle/>
          <a:p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父母</a:t>
            </a:r>
            <a:endParaRPr lang="pt-BR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AF294F-D74E-39C5-9C49-563170F4A20F}"/>
              </a:ext>
            </a:extLst>
          </p:cNvPr>
          <p:cNvSpPr txBox="1"/>
          <p:nvPr/>
        </p:nvSpPr>
        <p:spPr>
          <a:xfrm>
            <a:off x="272717" y="5877368"/>
            <a:ext cx="10186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>
                    <a:lumMod val="95000"/>
                  </a:schemeClr>
                </a:solidFill>
              </a:rPr>
              <a:t>202</a:t>
            </a:r>
            <a:r>
              <a:rPr lang="en-US" altLang="zh-TW" sz="3000" dirty="0" smtClean="0">
                <a:solidFill>
                  <a:schemeClr val="bg1">
                    <a:lumMod val="95000"/>
                  </a:schemeClr>
                </a:solidFill>
              </a:rPr>
              <a:t>5</a:t>
            </a:r>
            <a:r>
              <a:rPr lang="zh-TW" altLang="en-US" sz="3000" b="1" dirty="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防虐提倡日</a:t>
            </a:r>
            <a:endParaRPr lang="en-US" sz="30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E52A44-3B28-EA11-4B19-E90FE4455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3C759C-D902-36B6-44B9-D90BABC2D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5" y="2314039"/>
            <a:ext cx="9959109" cy="3766271"/>
          </a:xfrm>
        </p:spPr>
        <p:txBody>
          <a:bodyPr>
            <a:noAutofit/>
          </a:bodyPr>
          <a:lstStyle/>
          <a:p>
            <a:r>
              <a:rPr lang="zh-CN" altLang="zh-HK" sz="32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虐待長者的基本態度是不尊重和無視那些年長的人。</a:t>
            </a:r>
            <a:endParaRPr lang="en-US" altLang="zh-CN" sz="3200" dirty="0" smtClean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32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在某些國家，當人到達一定的年齡，似乎就沒有用處了。</a:t>
            </a:r>
            <a:endParaRPr lang="en-US" altLang="zh-CN" sz="3200" dirty="0" smtClean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32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在別人眼中，他們無法再貢獻什</a:t>
            </a:r>
            <a:r>
              <a:rPr lang="zh-CN" altLang="en-US" sz="32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麼</a:t>
            </a:r>
            <a:r>
              <a:rPr lang="zh-CN" altLang="zh-HK" sz="32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，只會製造麻煩，他們的子女和其他家庭成員也會樂意擺脫這樣的</a:t>
            </a:r>
            <a:r>
              <a:rPr lang="zh-HK" altLang="en-US" sz="32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CN" altLang="zh-HK" sz="32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包袱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CN" altLang="zh-HK" sz="32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CN" sz="3200" dirty="0" smtClean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32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他們的存在已成累贅。</a:t>
            </a:r>
            <a:endParaRPr lang="pt-BR" sz="32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DB1B9-D8E1-63C6-E0D8-59480EE9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pPr algn="ctr"/>
            <a:endParaRPr lang="pt-BR" sz="3600" b="1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40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1C5781-2A39-9502-755B-72680D007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766347-1322-5827-4D08-45AEC6A57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>
            <a:normAutofit/>
          </a:bodyPr>
          <a:lstStyle/>
          <a:p>
            <a:r>
              <a:rPr lang="zh-CN" altLang="zh-HK" sz="3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誡命告訴我們要孝敬父母。</a:t>
            </a:r>
            <a:endParaRPr lang="en-US" altLang="zh-CN" sz="32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r>
              <a:rPr lang="zh-CN" altLang="zh-HK" sz="3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在〈利未記〉第</a:t>
            </a:r>
            <a:r>
              <a:rPr lang="en-US" altLang="zh-HK" sz="3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19</a:t>
            </a:r>
            <a:r>
              <a:rPr lang="zh-CN" altLang="zh-HK" sz="32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章</a:t>
            </a:r>
            <a:r>
              <a:rPr lang="en-US" altLang="zh-HK" sz="3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32</a:t>
            </a:r>
            <a:r>
              <a:rPr lang="zh-CN" altLang="zh-HK" sz="3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節，我們讀到 </a:t>
            </a:r>
            <a:r>
              <a:rPr lang="zh-HK" altLang="en-US" sz="3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「</a:t>
            </a:r>
            <a:r>
              <a:rPr lang="zh-CN" altLang="zh-HK" sz="3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在白髮的人面前，你要站起來；也要尊敬老人，又要敬畏你的上帝。我是耶和華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」</a:t>
            </a:r>
            <a:r>
              <a:rPr lang="en-US" altLang="zh-HK" sz="3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(</a:t>
            </a:r>
            <a:r>
              <a:rPr lang="zh-CN" altLang="zh-HK" sz="32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和合本</a:t>
            </a:r>
            <a:r>
              <a:rPr lang="en-US" altLang="zh-HK" sz="32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)</a:t>
            </a:r>
            <a:r>
              <a:rPr lang="zh-CN" altLang="zh-HK" sz="32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。</a:t>
            </a:r>
            <a:r>
              <a:rPr lang="en-US" altLang="zh-HK" sz="32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 </a:t>
            </a:r>
            <a:endParaRPr lang="zh-TW" altLang="zh-HK" sz="32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r>
              <a:rPr lang="zh-CN" altLang="zh-HK" sz="3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它指的是培養人們對某人或某事表示欽佩與尊重的感覺或態度，</a:t>
            </a:r>
            <a:r>
              <a:rPr lang="zh-CN" altLang="en-US" sz="3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為</a:t>
            </a:r>
            <a:r>
              <a:rPr lang="zh-CN" altLang="zh-HK" sz="3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人著想或對人體貼，以應有的關心、尊重、順服和禮貌對待某人。</a:t>
            </a:r>
            <a:endParaRPr lang="en-US" sz="32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9138C5-DB9A-4130-5CF9-048E47B1D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zh-CN" altLang="zh-HK" sz="5000" b="1" dirty="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上帝對我們有何期待？</a:t>
            </a:r>
            <a:endParaRPr lang="pt-BR" sz="5000" b="1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939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EFAD4A-BB89-1B05-802B-E406F326A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F67A-5533-4F43-14EE-EC59ECE74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080" y="230992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zh-CN" altLang="zh-HK" sz="5000" b="1" dirty="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聖經的</a:t>
            </a:r>
            <a:r>
              <a:rPr lang="zh-CN" altLang="zh-HK" sz="5000" b="1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例子</a:t>
            </a:r>
            <a:endParaRPr lang="pt-BR" sz="50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FF93EE-CEFF-7F62-C269-C0A030755E32}"/>
              </a:ext>
            </a:extLst>
          </p:cNvPr>
          <p:cNvSpPr txBox="1"/>
          <p:nvPr/>
        </p:nvSpPr>
        <p:spPr>
          <a:xfrm>
            <a:off x="361080" y="2558242"/>
            <a:ext cx="959685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HK" sz="2200" i="1" u="sng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亞伯拉罕</a:t>
            </a:r>
            <a:r>
              <a:rPr lang="zh-CN" altLang="zh-HK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。上帝應許</a:t>
            </a:r>
            <a:r>
              <a:rPr lang="zh-CN" altLang="zh-HK" sz="2200" u="sng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亞伯拉罕</a:t>
            </a:r>
            <a:r>
              <a:rPr lang="zh-CN" altLang="zh-HK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要使他成</a:t>
            </a:r>
            <a:r>
              <a:rPr lang="zh-CN" altLang="en-US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為</a:t>
            </a:r>
            <a:r>
              <a:rPr lang="zh-CN" altLang="zh-HK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大國的時候，那時的他已經</a:t>
            </a:r>
            <a:r>
              <a:rPr lang="en-US" altLang="zh-HK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75</a:t>
            </a:r>
            <a:r>
              <a:rPr lang="zh-CN" altLang="zh-HK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歲了。上帝本可以用一個更年輕的人；也許是</a:t>
            </a:r>
            <a:r>
              <a:rPr lang="zh-CN" altLang="zh-HK" sz="2200" u="sng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羅得</a:t>
            </a:r>
            <a:r>
              <a:rPr lang="zh-CN" altLang="zh-HK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，他更年輕，更有精力。不過，上帝還是選擇</a:t>
            </a:r>
            <a:r>
              <a:rPr lang="zh-CN" altLang="zh-HK" sz="2200" u="sng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亞伯拉罕</a:t>
            </a:r>
            <a:r>
              <a:rPr lang="zh-CN" altLang="zh-HK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。</a:t>
            </a:r>
            <a:r>
              <a:rPr lang="zh-CN" altLang="en-US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為</a:t>
            </a:r>
            <a:r>
              <a:rPr lang="zh-CN" altLang="zh-HK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什</a:t>
            </a:r>
            <a:r>
              <a:rPr lang="zh-CN" altLang="en-US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麼</a:t>
            </a:r>
            <a:r>
              <a:rPr lang="zh-CN" altLang="zh-HK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？</a:t>
            </a:r>
            <a:endParaRPr lang="en-US" altLang="zh-CN" sz="2200" dirty="0" smtClean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HK" sz="2200" i="1" u="sng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摩</a:t>
            </a:r>
            <a:r>
              <a:rPr lang="zh-CN" altLang="zh-HK" sz="2200" i="1" u="sng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西</a:t>
            </a:r>
            <a:r>
              <a:rPr lang="zh-CN" altLang="zh-HK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。上帝需要的是一個會聽從祂的聲音、一直把祂放在首位、心存信心和勇氣的人。這些是上帝在</a:t>
            </a:r>
            <a:r>
              <a:rPr lang="zh-CN" altLang="zh-HK" sz="2200" u="sng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摩西</a:t>
            </a:r>
            <a:r>
              <a:rPr lang="zh-CN" altLang="en-US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於</a:t>
            </a:r>
            <a:r>
              <a:rPr lang="zh-CN" altLang="zh-HK" sz="2200" u="sng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米甸</a:t>
            </a:r>
            <a:r>
              <a:rPr lang="zh-CN" altLang="zh-HK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的四十年中培養出來的特質；</a:t>
            </a:r>
            <a:r>
              <a:rPr lang="zh-CN" altLang="zh-HK" sz="2200" u="sng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摩西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到了接受呼召之時，已有</a:t>
            </a:r>
            <a:r>
              <a:rPr lang="en-US" altLang="zh-TW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80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歲。</a:t>
            </a:r>
            <a:endParaRPr lang="en-US" altLang="zh-CN" sz="2200" dirty="0" smtClean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HK" sz="2200" i="1" u="sng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挪亞</a:t>
            </a:r>
            <a:r>
              <a:rPr lang="zh-CN" altLang="zh-HK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。上帝呼召</a:t>
            </a:r>
            <a:r>
              <a:rPr lang="zh-CN" altLang="zh-HK" sz="2200" u="sng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挪亞</a:t>
            </a:r>
            <a:r>
              <a:rPr lang="zh-CN" altLang="zh-HK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的時候，他已經幾百歲。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他</a:t>
            </a:r>
            <a:r>
              <a:rPr lang="zh-CN" altLang="zh-HK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的兒子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比他自己</a:t>
            </a:r>
            <a:r>
              <a:rPr lang="zh-CN" altLang="zh-HK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年輕許多，又</a:t>
            </a:r>
            <a:r>
              <a:rPr lang="zh-CN" altLang="en-US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強</a:t>
            </a:r>
            <a:r>
              <a:rPr lang="zh-CN" altLang="zh-HK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壯又健康，而上帝</a:t>
            </a:r>
            <a:r>
              <a:rPr lang="zh-CN" altLang="en-US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卻</a:t>
            </a:r>
            <a:r>
              <a:rPr lang="zh-CN" altLang="zh-HK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選擇</a:t>
            </a:r>
            <a:r>
              <a:rPr lang="zh-CN" altLang="zh-HK" sz="2200" u="sng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挪亞</a:t>
            </a:r>
            <a:r>
              <a:rPr lang="zh-CN" altLang="zh-HK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這位長者。祂將</a:t>
            </a:r>
            <a:r>
              <a:rPr lang="zh-CN" altLang="en-US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異</a:t>
            </a:r>
            <a:r>
              <a:rPr lang="zh-CN" altLang="zh-HK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象、想法以及有關未來的啓示賜給</a:t>
            </a:r>
            <a:r>
              <a:rPr lang="zh-CN" altLang="zh-HK" sz="2200" u="sng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挪亞</a:t>
            </a:r>
            <a:r>
              <a:rPr lang="zh-CN" altLang="zh-HK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，而他的兒子們則擔負起支持</a:t>
            </a:r>
            <a:r>
              <a:rPr lang="zh-CN" altLang="en-US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並</a:t>
            </a:r>
            <a:r>
              <a:rPr lang="zh-CN" altLang="zh-HK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效力父親的重任。不過救贖的信息還是傳給了</a:t>
            </a:r>
            <a:r>
              <a:rPr lang="zh-CN" altLang="zh-HK" sz="2200" u="sng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挪亞</a:t>
            </a:r>
            <a:r>
              <a:rPr lang="zh-CN" altLang="zh-HK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。</a:t>
            </a:r>
            <a:endParaRPr lang="zh-TW" altLang="zh-HK" sz="2200" dirty="0" smtClean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HK" sz="2200" i="1" u="sng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約翰</a:t>
            </a:r>
            <a:r>
              <a:rPr lang="zh-CN" altLang="zh-HK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。耶穌所愛的門徒。</a:t>
            </a:r>
            <a:r>
              <a:rPr lang="zh-TW" altLang="en-US" sz="22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他在年長時接受特別的呼召。</a:t>
            </a:r>
            <a:endParaRPr lang="zh-TW" altLang="zh-HK" sz="22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1953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CA6A2F-1BBF-938C-7AA6-6C5634989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307234-828D-F65B-8BF2-187009CE4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4" y="2480094"/>
            <a:ext cx="9959109" cy="4155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zh-HK" sz="2600" u="sng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約翰</a:t>
            </a:r>
            <a:r>
              <a:rPr lang="zh-CN" altLang="zh-HK" sz="2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的歷史可以作</a:t>
            </a:r>
            <a:r>
              <a:rPr lang="zh-CN" altLang="en-US" sz="2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為</a:t>
            </a:r>
            <a:r>
              <a:rPr lang="zh-CN" altLang="zh-HK" sz="2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一個有力的例證，說明上帝能如何使用老年的工人。當</a:t>
            </a:r>
            <a:r>
              <a:rPr lang="zh-CN" altLang="zh-HK" sz="2600" u="sng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約翰</a:t>
            </a:r>
            <a:r>
              <a:rPr lang="zh-CN" altLang="zh-HK" sz="26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被放逐</a:t>
            </a:r>
            <a:r>
              <a:rPr lang="zh-CN" altLang="zh-HK" sz="2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在</a:t>
            </a:r>
            <a:r>
              <a:rPr lang="zh-CN" altLang="zh-HK" sz="2600" u="sng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拔摩島</a:t>
            </a:r>
            <a:r>
              <a:rPr lang="zh-CN" altLang="zh-HK" sz="2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時，許多人以</a:t>
            </a:r>
            <a:r>
              <a:rPr lang="zh-CN" altLang="en-US" sz="2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為</a:t>
            </a:r>
            <a:r>
              <a:rPr lang="zh-CN" altLang="zh-HK" sz="2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他不能再有所貢獻，以</a:t>
            </a:r>
            <a:r>
              <a:rPr lang="zh-CN" altLang="en-US" sz="2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為</a:t>
            </a:r>
            <a:r>
              <a:rPr lang="zh-CN" altLang="zh-HK" sz="2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他像一棵枯萎而折斷的蘆葦，隨時可以倒下去。但上帝仍以他</a:t>
            </a:r>
            <a:r>
              <a:rPr lang="zh-CN" altLang="en-US" sz="2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為</a:t>
            </a:r>
            <a:r>
              <a:rPr lang="zh-CN" altLang="zh-HK" sz="2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合用的器皿。他雖然被放逐離開他從前工作的教會，但他繼續</a:t>
            </a:r>
            <a:r>
              <a:rPr lang="zh-CN" altLang="en-US" sz="2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為</a:t>
            </a:r>
            <a:r>
              <a:rPr lang="zh-CN" altLang="zh-HK" sz="2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真理作見證。就是在</a:t>
            </a:r>
            <a:r>
              <a:rPr lang="zh-CN" altLang="zh-HK" sz="2600" u="sng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拔摩島</a:t>
            </a:r>
            <a:r>
              <a:rPr lang="zh-CN" altLang="zh-HK" sz="2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這樣的一個地方，他也結交了一些朋友，引領了一些人悔改。他宣傳一位復活的救主在天上</a:t>
            </a:r>
            <a:r>
              <a:rPr lang="zh-CN" altLang="en-US" sz="2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為</a:t>
            </a:r>
            <a:r>
              <a:rPr lang="zh-CN" altLang="zh-HK" sz="2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祂的子民代求，直到祂回來接他們到祂那裏去。這是一個喜樂的信息。</a:t>
            </a:r>
            <a:r>
              <a:rPr lang="zh-CN" altLang="zh-HK" sz="2600" u="sng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約翰</a:t>
            </a:r>
            <a:r>
              <a:rPr lang="zh-CN" altLang="zh-HK" sz="2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侍奉主到了年事已高之後，他從上天所領受的信息竟比他過去一生的年日中所得到的更多。</a:t>
            </a:r>
            <a:endParaRPr lang="en-US" altLang="zh-HK" sz="26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0" indent="0" algn="r">
              <a:buNone/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—</a:t>
            </a:r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懷愛倫，</a:t>
            </a:r>
            <a:r>
              <a:rPr lang="en-US" altLang="zh-TW" sz="26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《</a:t>
            </a:r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彰顯主基督</a:t>
            </a:r>
            <a:r>
              <a:rPr lang="en-US" altLang="zh-TW" sz="26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》</a:t>
            </a:r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，</a:t>
            </a:r>
            <a:r>
              <a:rPr lang="en-US" altLang="zh-TW" sz="26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280</a:t>
            </a:r>
            <a:r>
              <a:rPr lang="zh-TW" altLang="en-US" sz="26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頁</a:t>
            </a:r>
            <a:endParaRPr lang="pt-BR" sz="26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CEB300-2EFA-DCDA-D903-F7691F42A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pPr algn="ctr"/>
            <a:endParaRPr lang="pt-BR" sz="3600" b="1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251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C0249F-1884-7443-E292-CCE7589B0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DC8B3-F363-10A5-7E52-3ADAC0BD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Autofit/>
          </a:bodyPr>
          <a:lstStyle/>
          <a:p>
            <a:pPr algn="ctr"/>
            <a:r>
              <a:rPr lang="zh-CN" altLang="zh-HK" sz="5000" b="1" dirty="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上帝看顧</a:t>
            </a:r>
            <a:r>
              <a:rPr lang="zh-CN" altLang="en-US" sz="5000" b="1" dirty="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CN" altLang="zh-HK" sz="5000" b="1" dirty="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尊敬老人</a:t>
            </a:r>
            <a:endParaRPr lang="pt-BR" sz="3200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EF584-FDC5-0435-3538-552824E04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pt-B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327F39-7CAA-60F9-F792-E782593C1C2A}"/>
              </a:ext>
            </a:extLst>
          </p:cNvPr>
          <p:cNvSpPr txBox="1"/>
          <p:nvPr/>
        </p:nvSpPr>
        <p:spPr>
          <a:xfrm>
            <a:off x="859972" y="2623457"/>
            <a:ext cx="858882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1213" indent="-811213">
              <a:buFont typeface="Wingdings" pitchFamily="2" charset="2"/>
              <a:buChar char="Ø"/>
            </a:pPr>
            <a:r>
              <a:rPr lang="zh-HK" altLang="zh-HK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如今雖然他們元氣稍衰，但主</a:t>
            </a:r>
            <a:r>
              <a:rPr lang="zh-HK" altLang="en-US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並</a:t>
            </a:r>
            <a:r>
              <a:rPr lang="zh-HK" altLang="zh-HK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沒有撇</a:t>
            </a:r>
            <a:r>
              <a:rPr lang="zh-HK" altLang="en-US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棄</a:t>
            </a:r>
            <a:r>
              <a:rPr lang="zh-HK" altLang="zh-HK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他們。祂必賜給他們特別的恩典和智慧</a:t>
            </a:r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。</a:t>
            </a:r>
            <a:endParaRPr lang="en-US" sz="4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811213" indent="-811213">
              <a:buFont typeface="Wingdings" pitchFamily="2" charset="2"/>
              <a:buChar char="Ø"/>
            </a:pPr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試想想</a:t>
            </a:r>
            <a:r>
              <a:rPr lang="zh-TW" altLang="en-US" sz="4000" u="sng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以利沙</a:t>
            </a:r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的故事 </a:t>
            </a:r>
            <a:r>
              <a:rPr lang="en-US" altLang="zh-TW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(</a:t>
            </a:r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見王下</a:t>
            </a:r>
            <a:r>
              <a:rPr lang="en-US" altLang="zh-TW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2:23-25)</a:t>
            </a:r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。</a:t>
            </a:r>
            <a:endParaRPr lang="en-US" sz="4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19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FA6E40-E2AA-1DB7-3862-B904B7642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DF8D65-7B5A-9705-0F30-57CD51937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>
            <a:normAutofit/>
          </a:bodyPr>
          <a:lstStyle/>
          <a:p>
            <a:r>
              <a:rPr lang="zh-CN" altLang="zh-HK" sz="3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在舊約和新約中，有許多關</a:t>
            </a:r>
            <a:r>
              <a:rPr lang="zh-CN" altLang="en-US" sz="3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於</a:t>
            </a:r>
            <a:r>
              <a:rPr lang="zh-CN" altLang="zh-HK" sz="3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照顧窮人的勸誡，其中常常提到寡婦。事實上許多寡婦都是老年人。</a:t>
            </a:r>
            <a:endParaRPr lang="en-US" altLang="zh-CN" sz="36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r>
              <a:rPr lang="zh-CN" altLang="zh-HK" sz="3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耶穌在整個</a:t>
            </a:r>
            <a:r>
              <a:rPr lang="zh-CN" altLang="en-US" sz="3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佈道</a:t>
            </a:r>
            <a:r>
              <a:rPr lang="zh-CN" altLang="zh-HK" sz="3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工作中特別關心寡婦的需要，祂曾使一個寡婦的兒子復活，也曾對獻上兩個小錢的寡婦表示敬重。</a:t>
            </a:r>
            <a:endParaRPr lang="zh-TW" altLang="zh-HK" sz="36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65DA61-E55A-8B47-A0A9-0C6B239FB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pPr algn="ctr"/>
            <a:endParaRPr lang="pt-BR" sz="3600" b="1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379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054F3E-9E63-4D24-FEEF-D3B471BB9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507C5A-BBFC-A5A1-973B-54A4D1493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HK" sz="4000" u="sng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懷愛倫</a:t>
            </a:r>
            <a:r>
              <a:rPr lang="zh-CN" altLang="zh-HK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在</a:t>
            </a:r>
            <a:r>
              <a:rPr lang="zh-HK" altLang="zh-HK" sz="40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其著作</a:t>
            </a:r>
            <a:r>
              <a:rPr lang="zh-CN" altLang="zh-HK" sz="40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《</a:t>
            </a:r>
            <a:r>
              <a:rPr lang="zh-HK" altLang="zh-HK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上帝</a:t>
            </a:r>
            <a:r>
              <a:rPr lang="zh-CN" altLang="zh-HK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的女兒》中告訴我們，如果</a:t>
            </a:r>
            <a:r>
              <a:rPr lang="zh-HK" altLang="zh-HK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子女</a:t>
            </a:r>
            <a:r>
              <a:rPr lang="zh-CN" altLang="zh-HK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忽視</a:t>
            </a:r>
            <a:r>
              <a:rPr lang="zh-HK" altLang="zh-HK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對</a:t>
            </a:r>
            <a:r>
              <a:rPr lang="zh-CN" altLang="zh-HK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父母的照顧，</a:t>
            </a:r>
            <a:r>
              <a:rPr lang="zh-HK" altLang="zh-HK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上帝便</a:t>
            </a:r>
            <a:r>
              <a:rPr lang="zh-CN" altLang="zh-HK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會追究他們的責任，</a:t>
            </a:r>
            <a:r>
              <a:rPr lang="zh-HK" altLang="zh-HK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祂</a:t>
            </a:r>
            <a:r>
              <a:rPr lang="zh-CN" altLang="zh-HK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會記下他們忽視父母的行徑。</a:t>
            </a:r>
            <a:r>
              <a:rPr lang="en-US" altLang="zh-TW" sz="40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(</a:t>
            </a:r>
            <a:r>
              <a:rPr lang="en-US" altLang="zh-TW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199</a:t>
            </a:r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頁</a:t>
            </a:r>
            <a:r>
              <a:rPr lang="en-US" altLang="zh-TW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)</a:t>
            </a:r>
            <a:endParaRPr lang="en-US" sz="4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565A4B-2F3E-B43A-66D9-4DC99EF1B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pPr algn="ctr"/>
            <a:endParaRPr lang="pt-BR" sz="3600" b="1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874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6F75F0-AD99-80EE-1EE5-F0D53132B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753D433-2058-5D8C-4794-40880B1E3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174" y="2441542"/>
            <a:ext cx="9959109" cy="3682312"/>
          </a:xfrm>
        </p:spPr>
        <p:txBody>
          <a:bodyPr>
            <a:normAutofit/>
          </a:bodyPr>
          <a:lstStyle/>
          <a:p>
            <a:pPr marL="631825" indent="-631825">
              <a:buFont typeface="Wingdings" pitchFamily="2" charset="2"/>
              <a:buChar char="Ø"/>
            </a:pPr>
            <a:r>
              <a:rPr lang="zh-CN" altLang="zh-HK" sz="35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你們是否在怒氣中大聲呵斥他們呢？</a:t>
            </a:r>
            <a:endParaRPr lang="en-US" altLang="zh-CN" sz="35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631825" indent="-631825">
              <a:buFont typeface="Wingdings" pitchFamily="2" charset="2"/>
              <a:buChar char="Ø"/>
            </a:pPr>
            <a:r>
              <a:rPr lang="zh-CN" altLang="zh-HK" sz="35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有沒有對他們說不恭敬的話或辱駡他們？</a:t>
            </a:r>
            <a:endParaRPr lang="en-US" altLang="zh-CN" sz="35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631825" indent="-631825">
              <a:buFont typeface="Wingdings" pitchFamily="2" charset="2"/>
              <a:buChar char="Ø"/>
            </a:pPr>
            <a:r>
              <a:rPr lang="zh-CN" altLang="zh-HK" sz="35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你坐在公交車的時候，是否任憑身邊年長的人</a:t>
            </a:r>
            <a:r>
              <a:rPr lang="zh-CN" altLang="en-US" sz="35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站着</a:t>
            </a:r>
            <a:r>
              <a:rPr lang="zh-CN" altLang="zh-HK" sz="35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？</a:t>
            </a:r>
            <a:endParaRPr lang="en-US" altLang="zh-CN" sz="35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631825" indent="-631825">
              <a:buFont typeface="Wingdings" pitchFamily="2" charset="2"/>
              <a:buChar char="Ø"/>
            </a:pPr>
            <a:r>
              <a:rPr lang="zh-CN" altLang="zh-HK" sz="35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我們是否忽略了要尋求他們的建議？</a:t>
            </a:r>
            <a:endParaRPr lang="en-US" altLang="zh-CN" sz="35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631825" indent="-631825">
              <a:buFont typeface="Wingdings" pitchFamily="2" charset="2"/>
              <a:buChar char="Ø"/>
            </a:pPr>
            <a:r>
              <a:rPr lang="zh-CN" altLang="zh-HK" sz="35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還是我們覺得他們的思想落伍，跟不上時代</a:t>
            </a:r>
            <a:r>
              <a:rPr lang="zh-CN" altLang="zh-HK" dirty="0" smtClean="0"/>
              <a:t>？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F81A9-45E3-6298-F35C-51F3048EF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pPr algn="ctr"/>
            <a:endParaRPr lang="pt-BR" sz="3600" b="1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61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30BC2D-1D0F-7948-A2FE-3422BAA28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0C96B4-1468-2FB2-2CDC-3421AB24F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01" y="2501342"/>
            <a:ext cx="9266402" cy="3766271"/>
          </a:xfrm>
        </p:spPr>
        <p:txBody>
          <a:bodyPr>
            <a:normAutofit/>
          </a:bodyPr>
          <a:lstStyle/>
          <a:p>
            <a:pPr marL="631825" indent="0">
              <a:buNone/>
            </a:pPr>
            <a:r>
              <a:rPr lang="zh-CN" altLang="zh-HK" sz="3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我年老的時候，求你不要丟</a:t>
            </a:r>
            <a:r>
              <a:rPr lang="zh-CN" altLang="en-US" sz="3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棄</a:t>
            </a:r>
            <a:r>
              <a:rPr lang="zh-CN" altLang="zh-HK" sz="3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我！</a:t>
            </a:r>
            <a:endParaRPr lang="zh-TW" altLang="zh-HK" sz="36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631825" indent="0">
              <a:buNone/>
            </a:pPr>
            <a:r>
              <a:rPr lang="zh-CN" altLang="zh-HK" sz="3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我力氣衰弱的時候，求你不要離</a:t>
            </a:r>
            <a:r>
              <a:rPr lang="zh-CN" altLang="en-US" sz="3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棄</a:t>
            </a:r>
            <a:r>
              <a:rPr lang="zh-CN" altLang="zh-HK" sz="3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我</a:t>
            </a:r>
            <a:r>
              <a:rPr lang="en-US" altLang="zh-HK" sz="3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……</a:t>
            </a:r>
            <a:endParaRPr lang="zh-TW" altLang="zh-HK" sz="36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631825" indent="0">
              <a:buNone/>
            </a:pPr>
            <a:r>
              <a:rPr lang="zh-CN" altLang="zh-HK" sz="3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我到年老發白的時候，求你不要離</a:t>
            </a:r>
            <a:r>
              <a:rPr lang="zh-CN" altLang="en-US" sz="3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棄</a:t>
            </a:r>
            <a:r>
              <a:rPr lang="zh-CN" altLang="zh-HK" sz="3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我！</a:t>
            </a:r>
            <a:endParaRPr lang="zh-TW" altLang="zh-HK" sz="36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631825" indent="0">
              <a:buNone/>
            </a:pPr>
            <a:r>
              <a:rPr lang="zh-CN" altLang="zh-HK" sz="3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等我將你的能力指示下代，將你的大能指示後世的人。</a:t>
            </a:r>
            <a:endParaRPr lang="en-US" sz="36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0" indent="0" algn="r">
              <a:buNone/>
            </a:pPr>
            <a:r>
              <a:rPr lang="en-GB" sz="36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—</a:t>
            </a:r>
            <a:r>
              <a:rPr lang="zh-TW" altLang="en-US" sz="36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詩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71:9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, 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18</a:t>
            </a:r>
            <a:endParaRPr lang="pt-BR" sz="36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61A8E8-98F2-FD1A-516D-F08AACAB0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pPr algn="ctr"/>
            <a:endParaRPr lang="pt-BR" sz="3600" b="1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02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95C8A3-C81B-C8A7-794C-C59078E86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8ADA0-CC7C-851F-D736-9B7ABE90B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zh-CN" altLang="zh-HK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  <a:r>
              <a:rPr lang="zh-CN" altLang="en-US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CN" altLang="zh-HK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教會，我們可以怎</a:t>
            </a:r>
            <a:r>
              <a:rPr lang="zh-CN" altLang="en-US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麼</a:t>
            </a:r>
            <a:r>
              <a:rPr lang="zh-CN" altLang="zh-HK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做？</a:t>
            </a:r>
            <a:endParaRPr lang="pt-BR" sz="4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1903E-EA7D-01C8-7A5A-BA2DB8E39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pt-B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78D045-6CA2-242A-FBB1-FAD52EAF78D4}"/>
              </a:ext>
            </a:extLst>
          </p:cNvPr>
          <p:cNvSpPr txBox="1"/>
          <p:nvPr/>
        </p:nvSpPr>
        <p:spPr>
          <a:xfrm>
            <a:off x="627379" y="2391767"/>
            <a:ext cx="92354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我們需要從</a:t>
            </a:r>
            <a:r>
              <a:rPr lang="zh-TW" altLang="en-US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以下</a:t>
            </a:r>
            <a:r>
              <a:rPr lang="zh-CN" altLang="zh-HK" sz="30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角度</a:t>
            </a:r>
            <a:r>
              <a:rPr lang="zh-HK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去</a:t>
            </a: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看待這個問題。</a:t>
            </a:r>
            <a:endParaRPr lang="en-US" sz="3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zh-HK" sz="30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家庭</a:t>
            </a:r>
            <a:r>
              <a:rPr lang="zh-TW" altLang="en-US" sz="30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：</a:t>
            </a:r>
            <a:endParaRPr lang="en-US" sz="3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我們是否能保證自己年邁的親人得到妥善的照顧？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教會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:</a:t>
            </a:r>
            <a:endParaRPr lang="en-US" sz="3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我們能</a:t>
            </a:r>
            <a:r>
              <a:rPr lang="zh-CN" altLang="en-US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為</a:t>
            </a: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年長教友做什</a:t>
            </a:r>
            <a:r>
              <a:rPr lang="zh-CN" altLang="en-US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麼</a:t>
            </a:r>
            <a:r>
              <a:rPr lang="en-US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 (</a:t>
            </a: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特別是足不出戶的人</a:t>
            </a:r>
            <a:r>
              <a:rPr lang="en-US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)</a:t>
            </a:r>
            <a:r>
              <a:rPr lang="zh-CN" altLang="zh-HK" sz="30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？</a:t>
            </a:r>
            <a:endParaRPr lang="en-US" altLang="zh-CN" sz="3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如果他們行動不便，有沒有人</a:t>
            </a:r>
            <a:r>
              <a:rPr lang="zh-CN" altLang="en-US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為</a:t>
            </a: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他們提供交通協助？</a:t>
            </a:r>
            <a:endParaRPr lang="en-US" altLang="zh-CN" sz="3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我們有否拜訪他們？</a:t>
            </a:r>
            <a:endParaRPr lang="en-US" sz="3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3762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有一個兒子對父母說：</a:t>
            </a:r>
            <a:endParaRPr lang="en-US" altLang="zh-TW" dirty="0" smtClean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HK" altLang="en-US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「</a:t>
            </a:r>
            <a:r>
              <a:rPr lang="zh-CN" altLang="zh-HK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我不能照顧你們。我要把用來供養你們的錢捐給教會；我</a:t>
            </a:r>
            <a:r>
              <a:rPr lang="zh-CN" altLang="en-US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為</a:t>
            </a:r>
            <a:r>
              <a:rPr lang="zh-CN" altLang="zh-HK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上帝的緣故，不能算是不孝，而我也必蒙福。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」</a:t>
            </a:r>
            <a:endParaRPr lang="zh-TW" altLang="zh-HK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r>
              <a:rPr lang="en-US" altLang="zh-HK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 </a:t>
            </a:r>
            <a:endParaRPr lang="zh-TW" altLang="zh-HK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耶穌在</a:t>
            </a:r>
            <a:r>
              <a:rPr lang="zh-CN" altLang="zh-HK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〈馬可福音〉</a:t>
            </a:r>
            <a:r>
              <a:rPr lang="en-US" altLang="zh-HK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7</a:t>
            </a:r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:</a:t>
            </a:r>
            <a:r>
              <a:rPr lang="en-US" altLang="zh-HK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5-13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說了什麼？</a:t>
            </a:r>
            <a:endParaRPr lang="en-US" altLang="zh-CN" dirty="0" smtClean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祂</a:t>
            </a:r>
            <a:r>
              <a:rPr lang="zh-CN" altLang="zh-HK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揭露</a:t>
            </a:r>
            <a:r>
              <a:rPr lang="zh-CN" altLang="zh-HK" u="sng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法利賽</a:t>
            </a:r>
            <a:r>
              <a:rPr lang="zh-CN" altLang="zh-HK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人以自我</a:t>
            </a:r>
            <a:r>
              <a:rPr lang="zh-CN" altLang="en-US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為</a:t>
            </a:r>
            <a:r>
              <a:rPr lang="zh-CN" altLang="zh-HK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中心，對他們所服事的人沒有愛心。他們游說子女向教會奉獻金錢來免除照顧父母的責任，這是事實，且不可原諒。耶穌形容他們</a:t>
            </a:r>
            <a:r>
              <a:rPr lang="zh-CN" altLang="en-US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並</a:t>
            </a:r>
            <a:r>
              <a:rPr lang="zh-CN" altLang="zh-HK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沒有用心來尊敬</a:t>
            </a:r>
            <a:r>
              <a:rPr lang="zh-HK" altLang="zh-HK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祂</a:t>
            </a:r>
            <a:r>
              <a:rPr lang="zh-CN" altLang="zh-HK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，只用嘴說說而已。</a:t>
            </a:r>
            <a:endParaRPr lang="en-US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858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2A9C8D-172B-F885-49EF-9D1C18A31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E08E3-5226-155C-97DE-852FA8FFF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pt-B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ED202E-CDD3-70E9-A5A6-8105C8766D27}"/>
              </a:ext>
            </a:extLst>
          </p:cNvPr>
          <p:cNvSpPr txBox="1"/>
          <p:nvPr/>
        </p:nvSpPr>
        <p:spPr>
          <a:xfrm>
            <a:off x="627379" y="2468625"/>
            <a:ext cx="92354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itchFamily="2" charset="2"/>
              <a:buChar char="Ø"/>
            </a:pP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如果他們不能參加崇拜，我們會把聖餐帶給他們嗎？</a:t>
            </a:r>
            <a:endParaRPr lang="en-US" altLang="zh-CN" sz="3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有沒有人去確認他們是否得到妥善的照顧？</a:t>
            </a:r>
            <a:endParaRPr lang="en-US" altLang="zh-CN" sz="3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有沒有人幫他們做家務、打掃院子或修理房子？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zh-CN" altLang="zh-HK" sz="3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上帝今天正在呼召我們，就在此刻，</a:t>
            </a:r>
            <a:endParaRPr lang="en-US" altLang="zh-CN" sz="3600" dirty="0" smtClean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algn="ctr"/>
            <a:r>
              <a:rPr lang="zh-CN" altLang="zh-HK" sz="36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叫我們要孝敬父母，尊敬長輩。</a:t>
            </a:r>
            <a:endParaRPr lang="en-US" sz="36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68ADA0-CC7C-851F-D736-9B7ABE90B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zh-CN" altLang="zh-HK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  <a:r>
              <a:rPr lang="zh-CN" altLang="en-US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CN" altLang="zh-HK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教會，我們可以怎</a:t>
            </a:r>
            <a:r>
              <a:rPr lang="zh-CN" altLang="en-US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麼</a:t>
            </a:r>
            <a:r>
              <a:rPr lang="zh-CN" altLang="zh-HK" sz="48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做？</a:t>
            </a:r>
            <a:endParaRPr lang="pt-BR" sz="4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789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9A1977-B288-49E3-539B-999D45CD8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9A7EF-29C0-D2C3-1A7D-DE7A9B6F4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866" y="556709"/>
            <a:ext cx="4628559" cy="12249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zh-CN" altLang="zh-HK" sz="56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微軟正黑體" panose="020B0604030504040204" pitchFamily="34" charset="-120"/>
                <a:cs typeface="+mn-cs"/>
              </a:rPr>
              <a:t>結語</a:t>
            </a:r>
            <a:r>
              <a:rPr lang="en-US" sz="5600" dirty="0">
                <a:solidFill>
                  <a:schemeClr val="accent5">
                    <a:lumMod val="50000"/>
                  </a:schemeClr>
                </a:solidFill>
                <a:latin typeface="+mn-lt"/>
                <a:ea typeface="微軟正黑體" panose="020B0604030504040204" pitchFamily="34" charset="-120"/>
                <a:cs typeface="+mn-cs"/>
              </a:rPr>
              <a:t/>
            </a:r>
            <a:br>
              <a:rPr lang="en-US" sz="5600" dirty="0">
                <a:solidFill>
                  <a:schemeClr val="accent5">
                    <a:lumMod val="50000"/>
                  </a:schemeClr>
                </a:solidFill>
                <a:latin typeface="+mn-lt"/>
                <a:ea typeface="微軟正黑體" panose="020B0604030504040204" pitchFamily="34" charset="-120"/>
                <a:cs typeface="+mn-cs"/>
              </a:rPr>
            </a:br>
            <a:endParaRPr lang="pt-BR" sz="5600" dirty="0">
              <a:solidFill>
                <a:schemeClr val="accent5">
                  <a:lumMod val="50000"/>
                </a:schemeClr>
              </a:solidFill>
              <a:latin typeface="+mn-lt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AF33DA-9A0F-7F75-B266-31519B290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72" y="2196444"/>
            <a:ext cx="9926423" cy="4444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要以恭敬的態度聽從生養你的父親，</a:t>
            </a:r>
            <a:endParaRPr lang="en-US" altLang="zh-CN" sz="3000" dirty="0" smtClean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你的母親年老時，不可冷落她。</a:t>
            </a:r>
            <a:endParaRPr lang="zh-TW" altLang="zh-HK" sz="3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當買真理——不可</a:t>
            </a:r>
            <a:r>
              <a:rPr lang="zh-CN" altLang="en-US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為</a:t>
            </a: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情</a:t>
            </a:r>
            <a:r>
              <a:rPr lang="zh-CN" altLang="en-US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為</a:t>
            </a: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錢出賣真理；</a:t>
            </a:r>
            <a:endParaRPr lang="en-US" altLang="zh-CN" sz="3000" dirty="0" smtClean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要買智慧、訓誨和洞察力；</a:t>
            </a:r>
            <a:endParaRPr lang="zh-TW" altLang="zh-HK" sz="3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孩子若行得正，父母必大大歡喜，</a:t>
            </a:r>
            <a:endParaRPr lang="en-US" altLang="zh-CN" sz="3000" dirty="0" smtClean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孩子</a:t>
            </a:r>
            <a:r>
              <a:rPr lang="zh-CN" altLang="zh-HK" sz="30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若有智慧，父母必因他自豪。</a:t>
            </a:r>
            <a:endParaRPr lang="zh-TW" altLang="zh-HK" sz="3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願你的父親歡喜，願你的母親自豪。</a:t>
            </a:r>
            <a:endParaRPr lang="zh-TW" altLang="zh-HK" sz="3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0" indent="914400" algn="r">
              <a:buNone/>
            </a:pP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—</a:t>
            </a:r>
            <a:r>
              <a:rPr lang="zh-TW" altLang="en-US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箴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23:22–25</a:t>
            </a:r>
            <a:r>
              <a:rPr lang="zh-TW" altLang="en-US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，</a:t>
            </a:r>
            <a:r>
              <a:rPr lang="en-US" altLang="zh-TW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《</a:t>
            </a:r>
            <a:r>
              <a:rPr lang="zh-TW" altLang="en-US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信息本聖經</a:t>
            </a:r>
            <a:r>
              <a:rPr lang="en-US" altLang="zh-TW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》</a:t>
            </a:r>
            <a:endParaRPr lang="en-US" sz="3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3866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5E973E-C636-429A-6A51-475FFDED7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A0664E8-3921-FE9F-CA0D-660DAD21A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599" y="2582944"/>
            <a:ext cx="9162852" cy="3859749"/>
          </a:xfrm>
        </p:spPr>
        <p:txBody>
          <a:bodyPr/>
          <a:lstStyle/>
          <a:p>
            <a:pPr marL="0" indent="0">
              <a:buNone/>
            </a:pPr>
            <a:r>
              <a:rPr lang="zh-CN" altLang="zh-HK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少年人和處女，老年人和孩童，都當</a:t>
            </a:r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讚美</a:t>
            </a:r>
            <a:r>
              <a:rPr lang="zh-CN" altLang="zh-HK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耶和華！願這些都</a:t>
            </a:r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讚美</a:t>
            </a:r>
            <a:r>
              <a:rPr lang="zh-CN" altLang="zh-HK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耶和華的名！因</a:t>
            </a:r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為</a:t>
            </a:r>
            <a:r>
              <a:rPr lang="zh-CN" altLang="zh-HK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獨有他的名被尊崇；他的榮耀在天地之上。</a:t>
            </a:r>
            <a:endParaRPr lang="en-GB" sz="4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0" indent="0" algn="r">
              <a:buNone/>
            </a:pPr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—</a:t>
            </a:r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詩</a:t>
            </a:r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148:12</a:t>
            </a:r>
            <a:r>
              <a:rPr lang="en-GB" sz="40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, </a:t>
            </a:r>
            <a:r>
              <a:rPr lang="en-GB" sz="40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13</a:t>
            </a:r>
            <a:endParaRPr lang="pt-BR" sz="4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59A7EF-29C0-D2C3-1A7D-DE7A9B6F4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866" y="556709"/>
            <a:ext cx="4628559" cy="12249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zh-CN" altLang="zh-HK" sz="56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微軟正黑體" panose="020B0604030504040204" pitchFamily="34" charset="-120"/>
                <a:cs typeface="+mn-cs"/>
              </a:rPr>
              <a:t>結語</a:t>
            </a:r>
            <a:r>
              <a:rPr lang="en-US" sz="5600" dirty="0">
                <a:solidFill>
                  <a:schemeClr val="accent5">
                    <a:lumMod val="50000"/>
                  </a:schemeClr>
                </a:solidFill>
                <a:latin typeface="+mn-lt"/>
                <a:ea typeface="微軟正黑體" panose="020B0604030504040204" pitchFamily="34" charset="-120"/>
                <a:cs typeface="+mn-cs"/>
              </a:rPr>
              <a:t/>
            </a:r>
            <a:br>
              <a:rPr lang="en-US" sz="5600" dirty="0">
                <a:solidFill>
                  <a:schemeClr val="accent5">
                    <a:lumMod val="50000"/>
                  </a:schemeClr>
                </a:solidFill>
                <a:latin typeface="+mn-lt"/>
                <a:ea typeface="微軟正黑體" panose="020B0604030504040204" pitchFamily="34" charset="-120"/>
                <a:cs typeface="+mn-cs"/>
              </a:rPr>
            </a:br>
            <a:endParaRPr lang="pt-BR" sz="5600" dirty="0">
              <a:solidFill>
                <a:schemeClr val="accent5">
                  <a:lumMod val="50000"/>
                </a:schemeClr>
              </a:solidFill>
              <a:latin typeface="+mn-lt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444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29C320-BE75-A2FB-9901-3D2CDC5A4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45744D9-0BD6-6AE2-270F-51C470B96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72" y="1706252"/>
            <a:ext cx="9926423" cy="4934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以後，我要將我的靈澆灌凡有血氣的。</a:t>
            </a:r>
            <a:endParaRPr lang="zh-TW" altLang="zh-HK" sz="3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你們的兒女要說預言；</a:t>
            </a:r>
            <a:endParaRPr lang="zh-TW" altLang="zh-HK" sz="3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你們的老年人要做</a:t>
            </a:r>
            <a:r>
              <a:rPr lang="zh-CN" altLang="en-US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異</a:t>
            </a: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夢，</a:t>
            </a:r>
            <a:endParaRPr lang="zh-TW" altLang="zh-HK" sz="3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少年人要見</a:t>
            </a:r>
            <a:r>
              <a:rPr lang="zh-CN" altLang="en-US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異</a:t>
            </a: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象。</a:t>
            </a:r>
            <a:endParaRPr lang="zh-TW" altLang="zh-HK" sz="3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在那些日子，我要將我的靈澆灌我的僕人和使女。</a:t>
            </a:r>
            <a:endParaRPr lang="en-US" altLang="zh-CN" sz="3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0" indent="0" algn="r">
              <a:buNone/>
            </a:pPr>
            <a:r>
              <a:rPr lang="en-US" sz="30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—</a:t>
            </a:r>
            <a:r>
              <a:rPr lang="zh-TW" altLang="en-US" sz="30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珥</a:t>
            </a:r>
            <a:r>
              <a:rPr lang="en-US" sz="30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2:28, </a:t>
            </a:r>
            <a:r>
              <a:rPr lang="en-US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29</a:t>
            </a:r>
          </a:p>
          <a:p>
            <a:pPr marL="0" indent="0" algn="r">
              <a:buNone/>
            </a:pPr>
            <a:endParaRPr lang="en-US" sz="3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上帝對他們只有欣賞、賦能、尊重和珍視。</a:t>
            </a:r>
            <a:endParaRPr lang="en-US" altLang="zh-CN" sz="3000" dirty="0" smtClean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0" indent="0" algn="ctr">
              <a:buNone/>
            </a:pP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我們也應該如此。</a:t>
            </a:r>
            <a:endParaRPr lang="en-US" sz="3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59A7EF-29C0-D2C3-1A7D-DE7A9B6F4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866" y="556709"/>
            <a:ext cx="4628559" cy="12249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zh-CN" altLang="zh-HK" sz="56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微軟正黑體" panose="020B0604030504040204" pitchFamily="34" charset="-120"/>
                <a:cs typeface="+mn-cs"/>
              </a:rPr>
              <a:t>結語</a:t>
            </a:r>
            <a:r>
              <a:rPr lang="en-US" sz="5600" dirty="0">
                <a:solidFill>
                  <a:schemeClr val="accent5">
                    <a:lumMod val="50000"/>
                  </a:schemeClr>
                </a:solidFill>
                <a:latin typeface="+mn-lt"/>
                <a:ea typeface="微軟正黑體" panose="020B0604030504040204" pitchFamily="34" charset="-120"/>
                <a:cs typeface="+mn-cs"/>
              </a:rPr>
              <a:t/>
            </a:r>
            <a:br>
              <a:rPr lang="en-US" sz="5600" dirty="0">
                <a:solidFill>
                  <a:schemeClr val="accent5">
                    <a:lumMod val="50000"/>
                  </a:schemeClr>
                </a:solidFill>
                <a:latin typeface="+mn-lt"/>
                <a:ea typeface="微軟正黑體" panose="020B0604030504040204" pitchFamily="34" charset="-120"/>
                <a:cs typeface="+mn-cs"/>
              </a:rPr>
            </a:br>
            <a:endParaRPr lang="pt-BR" sz="5600" dirty="0">
              <a:solidFill>
                <a:schemeClr val="accent5">
                  <a:lumMod val="50000"/>
                </a:schemeClr>
              </a:solidFill>
              <a:latin typeface="+mn-lt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350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95ABE3-FC6D-6D83-CFBE-A0B416D8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>
            <a:normAutofit/>
          </a:bodyPr>
          <a:lstStyle/>
          <a:p>
            <a:r>
              <a:rPr lang="zh-HK" altLang="en-US" sz="34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「</a:t>
            </a:r>
            <a:r>
              <a:rPr lang="zh-CN" altLang="zh-HK" sz="34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當孝敬父母，使你的日子在耶和華——你上帝所賜你的地上得以長久。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」</a:t>
            </a:r>
            <a:r>
              <a:rPr lang="en-US" altLang="zh-HK" sz="34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 </a:t>
            </a:r>
            <a:r>
              <a:rPr lang="en-US" altLang="zh-HK" sz="34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(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和合本</a:t>
            </a:r>
            <a:r>
              <a:rPr lang="en-US" altLang="zh-HK" sz="34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)</a:t>
            </a:r>
            <a:endParaRPr lang="en-US" sz="3400" dirty="0" smtClean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sz="34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r>
              <a:rPr lang="zh-HK" altLang="en-US" sz="34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「</a:t>
            </a:r>
            <a:r>
              <a:rPr lang="zh-CN" altLang="zh-HK" sz="34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要</a:t>
            </a:r>
            <a:r>
              <a:rPr lang="zh-CN" altLang="zh-HK" sz="34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尊重 </a:t>
            </a:r>
            <a:r>
              <a:rPr lang="en-US" altLang="zh-HK" sz="34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(</a:t>
            </a:r>
            <a:r>
              <a:rPr lang="zh-CN" altLang="zh-HK" sz="34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以應有的敬意、順服和禮貌來對待</a:t>
            </a:r>
            <a:r>
              <a:rPr lang="en-US" altLang="zh-HK" sz="34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) </a:t>
            </a:r>
            <a:r>
              <a:rPr lang="zh-CN" altLang="zh-HK" sz="34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你的父母，使你在耶和華你的上帝賜給你的地上得享長壽。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」</a:t>
            </a:r>
            <a:r>
              <a:rPr lang="en-US" altLang="zh-TW" sz="34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(《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擴展聖經</a:t>
            </a:r>
            <a:r>
              <a:rPr lang="en-US" altLang="zh-TW" sz="34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》)</a:t>
            </a:r>
            <a:endParaRPr lang="en-US" sz="34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CE2BFB-52B7-7EF9-8B86-DEEB0C94F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b="1" dirty="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第五條誡命 </a:t>
            </a:r>
            <a:r>
              <a:rPr lang="en-US" altLang="zh-TW" sz="5000" b="1" dirty="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000" b="1" dirty="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lang="en-US" altLang="zh-TW" sz="5000" b="1" dirty="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20:12)</a:t>
            </a:r>
            <a:endParaRPr lang="pt-BR" sz="5000" b="1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029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7850-30E2-E571-9768-3019A337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61" y="217344"/>
            <a:ext cx="8867194" cy="1224957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b="1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虐待長者</a:t>
            </a:r>
            <a:endParaRPr lang="pt-BR" sz="5000" b="1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9B05F0-CCED-0716-C378-4CA51B99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4091" y="1696826"/>
            <a:ext cx="7117237" cy="4289195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虐待長者</a:t>
            </a:r>
            <a:r>
              <a:rPr lang="zh-CN" altLang="zh-HK" sz="40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變得越來越普遍</a:t>
            </a:r>
            <a:endParaRPr lang="en-US" altLang="zh-CN" sz="4000" dirty="0" smtClean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它</a:t>
            </a:r>
            <a:r>
              <a:rPr lang="zh-CN" altLang="zh-HK" sz="40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不局限</a:t>
            </a:r>
            <a:r>
              <a:rPr lang="zh-CN" altLang="en-US" sz="40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CN" altLang="zh-HK" sz="40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任何特定國家、文化、種族或階層</a:t>
            </a:r>
            <a:endParaRPr lang="en-US" altLang="zh-CN" sz="4000" dirty="0" smtClean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它</a:t>
            </a:r>
            <a:r>
              <a:rPr lang="zh-CN" altLang="zh-HK" sz="40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超越了以上種種界限</a:t>
            </a:r>
            <a:endParaRPr lang="pt-BR" sz="4000" dirty="0" smtClean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0095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40E824-7F12-C1D9-ED55-D0BEDC2A3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AEE79A-EBCB-5E36-93D0-2F6B93AAC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586182"/>
            <a:ext cx="9959109" cy="3766271"/>
          </a:xfrm>
        </p:spPr>
        <p:txBody>
          <a:bodyPr>
            <a:normAutofit/>
          </a:bodyPr>
          <a:lstStyle/>
          <a:p>
            <a:r>
              <a:rPr lang="zh-HK" altLang="en-US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「</a:t>
            </a:r>
            <a:r>
              <a:rPr lang="zh-CN" altLang="zh-HK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你要聽從生你的父親；你母親老了，也不可藐視她。</a:t>
            </a:r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」</a:t>
            </a:r>
            <a:r>
              <a:rPr lang="en-US" altLang="zh-HK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 </a:t>
            </a:r>
            <a:r>
              <a:rPr lang="en-US" altLang="zh-HK" sz="40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(</a:t>
            </a:r>
            <a:r>
              <a:rPr lang="zh-TW" altLang="en-US" sz="40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和合</a:t>
            </a:r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本</a:t>
            </a:r>
            <a:r>
              <a:rPr lang="en-US" altLang="zh-HK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)</a:t>
            </a:r>
          </a:p>
          <a:p>
            <a:r>
              <a:rPr lang="zh-HK" altLang="en-US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「</a:t>
            </a:r>
            <a:r>
              <a:rPr lang="zh-CN" altLang="zh-HK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要以恭敬的態度聽從生養你的父親，你的母親年老時，不可冷落她。</a:t>
            </a:r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」</a:t>
            </a:r>
            <a:r>
              <a:rPr lang="en-US" altLang="zh-TW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(《</a:t>
            </a:r>
            <a:r>
              <a:rPr lang="zh-TW" altLang="en-US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信息本聖經</a:t>
            </a:r>
            <a:r>
              <a:rPr lang="en-US" altLang="zh-TW" sz="4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》)</a:t>
            </a:r>
            <a:endParaRPr lang="pt-BR" sz="4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EC8B94-81B6-07E9-BF12-1AA8C60A7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5000" b="1" dirty="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箴</a:t>
            </a:r>
            <a:r>
              <a:rPr lang="en-US" altLang="zh-TW" sz="5000" b="1" dirty="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23:22</a:t>
            </a:r>
            <a:endParaRPr lang="pt-BR" sz="5000" b="1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24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C2E066-3CCC-7852-7BDE-0B2EE343F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8E3C7F-1AEA-D10B-52F3-F9E14888C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1970828"/>
            <a:ext cx="9959109" cy="4428119"/>
          </a:xfrm>
        </p:spPr>
        <p:txBody>
          <a:bodyPr>
            <a:noAutofit/>
          </a:bodyPr>
          <a:lstStyle/>
          <a:p>
            <a:r>
              <a:rPr lang="zh-CN" altLang="zh-HK" sz="2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虐待及忽視老人可能是單一或重複的行</a:t>
            </a:r>
            <a:r>
              <a:rPr lang="zh-CN" altLang="en-US" sz="2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為</a:t>
            </a:r>
            <a:r>
              <a:rPr lang="zh-CN" altLang="zh-HK" sz="2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。</a:t>
            </a:r>
            <a:endParaRPr lang="en-US" altLang="zh-CN" sz="2000" dirty="0" smtClean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r>
              <a:rPr lang="zh-CN" altLang="zh-HK" sz="2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它可以發生在任何存在信任的關係中，或者一人擁有權力或處在掌控地位的關係中。</a:t>
            </a:r>
            <a:r>
              <a:rPr lang="en-US" altLang="zh-HK" sz="2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 </a:t>
            </a:r>
            <a:endParaRPr lang="zh-TW" altLang="zh-HK" sz="2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r>
              <a:rPr lang="zh-CN" altLang="zh-HK" sz="2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這種虐待可以是在</a:t>
            </a:r>
            <a:r>
              <a:rPr lang="zh-TW" altLang="en-US" sz="2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：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CN" altLang="zh-HK" sz="2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身體</a:t>
            </a:r>
            <a:r>
              <a:rPr lang="en-US" altLang="zh-HK" sz="2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 (</a:t>
            </a:r>
            <a:r>
              <a:rPr lang="zh-CN" altLang="zh-HK" sz="2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例如：擊打</a:t>
            </a:r>
            <a:r>
              <a:rPr lang="en-US" altLang="zh-HK" sz="2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)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CN" altLang="zh-HK" sz="2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情感</a:t>
            </a:r>
            <a:endParaRPr lang="en-US" sz="2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CN" altLang="zh-HK" sz="2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言語</a:t>
            </a:r>
            <a:r>
              <a:rPr lang="en-US" altLang="zh-HK" sz="2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 (</a:t>
            </a:r>
            <a:r>
              <a:rPr lang="zh-CN" altLang="zh-HK" sz="2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例如：辱駡、貶低</a:t>
            </a:r>
            <a:r>
              <a:rPr lang="en-US" altLang="zh-HK" sz="2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)</a:t>
            </a:r>
            <a:endParaRPr lang="en-US" sz="2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CN" altLang="zh-HK" sz="2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經濟</a:t>
            </a:r>
            <a:r>
              <a:rPr lang="en-US" altLang="zh-HK" sz="2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 (</a:t>
            </a:r>
            <a:r>
              <a:rPr lang="zh-CN" altLang="zh-HK" sz="2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例如：討要金錢或財産</a:t>
            </a:r>
            <a:r>
              <a:rPr lang="en-US" altLang="zh-HK" sz="2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)</a:t>
            </a:r>
            <a:endParaRPr lang="en-US" sz="2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CN" altLang="zh-HK" sz="2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性</a:t>
            </a:r>
            <a:endParaRPr lang="en-US" sz="2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CN" altLang="zh-HK" sz="2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精神</a:t>
            </a:r>
            <a:endParaRPr lang="en-US" sz="2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CN" altLang="zh-HK" sz="2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一些對老人的虐待類型會侵犯他們自身的權利</a:t>
            </a:r>
            <a:endParaRPr lang="pt-BR" sz="2000" dirty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A61B5-D8BA-BE06-DAC4-AE31C91A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zh-CN" altLang="zh-HK" sz="5000" b="1" dirty="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世界衛生組織的調查</a:t>
            </a:r>
            <a:endParaRPr lang="pt-BR" sz="3600" b="1" dirty="0">
              <a:solidFill>
                <a:schemeClr val="bg1">
                  <a:lumMod val="95000"/>
                </a:schemeClr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6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EAEAFA-A5C7-34DB-4927-2E034BC1A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980DE-7777-C98C-6457-5D85A283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2" y="217344"/>
            <a:ext cx="8201318" cy="12249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r>
              <a:rPr lang="en-US" b="1" dirty="0"/>
              <a:t> 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13C0B5-0275-E6C5-DC1C-C904ED215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73" y="1953741"/>
            <a:ext cx="8009426" cy="4028601"/>
          </a:xfrm>
        </p:spPr>
        <p:txBody>
          <a:bodyPr>
            <a:noAutofit/>
          </a:bodyPr>
          <a:lstStyle/>
          <a:p>
            <a:r>
              <a:rPr lang="zh-CN" altLang="zh-HK" sz="35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忽視也是一種虐待。它表現</a:t>
            </a:r>
            <a:r>
              <a:rPr lang="zh-CN" altLang="en-US" sz="35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CN" altLang="zh-HK" sz="35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未能盡責地照顧年長者，例如：不給老人提供食物、住所、藥物、照顧，或缺乏有意義的親近。</a:t>
            </a:r>
            <a:endParaRPr lang="zh-TW" altLang="zh-HK" sz="35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zh-HK" sz="35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35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許多老人都經歷過多種形式的虐待和忽視。</a:t>
            </a:r>
            <a:endParaRPr lang="en-US" sz="35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8433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ADD4BD-2970-DE17-9F11-99547867B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65739-FB24-613C-2FCD-D48EE491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2" y="217344"/>
            <a:ext cx="8201318" cy="122495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r>
              <a:rPr lang="en-US" b="1" dirty="0"/>
              <a:t>  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815C0E-0BB0-123C-781C-456B7490C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72" y="2062232"/>
            <a:ext cx="8502975" cy="3009389"/>
          </a:xfrm>
        </p:spPr>
        <p:txBody>
          <a:bodyPr>
            <a:normAutofit/>
          </a:bodyPr>
          <a:lstStyle/>
          <a:p>
            <a:r>
              <a:rPr lang="zh-CN" altLang="zh-HK" sz="35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施暴者可能是子女、配偶，甚至是孫輩</a:t>
            </a:r>
            <a:endParaRPr lang="en-US" altLang="zh-CN" sz="3500" dirty="0" smtClean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35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也可能是朋友、鄰居、護理人員、房東或任何能掌權、被信任或有權威的</a:t>
            </a:r>
            <a:r>
              <a:rPr lang="zh-CN" altLang="zh-HK" sz="35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CN" sz="3500" dirty="0" smtClean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35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虐待</a:t>
            </a:r>
            <a:r>
              <a:rPr lang="zh-CN" altLang="zh-HK" sz="35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可能發生在家裏、康養機構</a:t>
            </a:r>
            <a:r>
              <a:rPr lang="en-US" altLang="zh-HK" sz="35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CN" altLang="zh-HK" sz="35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例如：養老院</a:t>
            </a:r>
            <a:r>
              <a:rPr lang="en-US" altLang="zh-HK" sz="35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CN" altLang="zh-HK" sz="3500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CN" altLang="zh-HK" sz="3500" dirty="0" smtClean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社區</a:t>
            </a:r>
            <a:endParaRPr lang="en-US" sz="3500" dirty="0">
              <a:solidFill>
                <a:schemeClr val="accent5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79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3ABD1A-D9E2-D84E-B969-CB089A30A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1F039-E6D7-0124-0BD3-C83DDD7E4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pPr algn="ctr"/>
            <a:r>
              <a:rPr lang="zh-CN" altLang="zh-HK" sz="5000" b="1" dirty="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上帝對我們有何期待？</a:t>
            </a:r>
            <a:endParaRPr lang="pt-BR" sz="5000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69826-BC5D-44DA-3524-1D68B1484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pt-B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33AEED-A937-5C0B-CB77-9CDDAECE5771}"/>
              </a:ext>
            </a:extLst>
          </p:cNvPr>
          <p:cNvSpPr txBox="1"/>
          <p:nvPr/>
        </p:nvSpPr>
        <p:spPr>
          <a:xfrm>
            <a:off x="721649" y="2456595"/>
            <a:ext cx="950300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500" dirty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在</a:t>
            </a:r>
            <a:r>
              <a:rPr lang="zh-TW" altLang="en-US" sz="35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理解</a:t>
            </a:r>
            <a:r>
              <a:rPr lang="zh-CN" altLang="zh-HK" sz="35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〈馬可福音〉第</a:t>
            </a:r>
            <a:r>
              <a:rPr lang="en-US" altLang="zh-HK" sz="35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7</a:t>
            </a:r>
            <a:r>
              <a:rPr lang="zh-CN" altLang="zh-HK" sz="35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章</a:t>
            </a:r>
            <a:r>
              <a:rPr lang="zh-TW" altLang="en-US" sz="35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之後，</a:t>
            </a:r>
            <a:r>
              <a:rPr lang="zh-CN" altLang="zh-HK" sz="35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你認</a:t>
            </a:r>
            <a:r>
              <a:rPr lang="zh-CN" altLang="en-US" sz="35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為</a:t>
            </a:r>
            <a:r>
              <a:rPr lang="zh-CN" altLang="zh-HK" sz="35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這個人對他父母所做的是虐待嗎？</a:t>
            </a:r>
            <a:endParaRPr lang="en-US" altLang="zh-CN" sz="3500" dirty="0" smtClean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endParaRPr lang="en-US" altLang="zh-CN" sz="3500" dirty="0" smtClean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耶穌的確是這樣認</a:t>
            </a:r>
            <a:r>
              <a:rPr lang="zh-CN" altLang="en-US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為</a:t>
            </a: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的。</a:t>
            </a:r>
            <a:r>
              <a:rPr lang="zh-HK" altLang="en-US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「</a:t>
            </a: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這就是你們承接遺傳，廢了上帝的道</a:t>
            </a:r>
            <a:r>
              <a:rPr lang="zh-TW" altLang="en-US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」</a:t>
            </a:r>
            <a:r>
              <a:rPr lang="en-US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(13</a:t>
            </a: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節</a:t>
            </a:r>
            <a:r>
              <a:rPr lang="en-US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)</a:t>
            </a: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。</a:t>
            </a:r>
            <a:endParaRPr lang="en-US" altLang="zh-CN" sz="3000" dirty="0" smtClean="0">
              <a:solidFill>
                <a:schemeClr val="accent5">
                  <a:lumMod val="50000"/>
                </a:schemeClr>
              </a:solidFill>
              <a:ea typeface="微軟正黑體" panose="020B0604030504040204" pitchFamily="34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很明顯，如果父母貧困，那</a:t>
            </a:r>
            <a:r>
              <a:rPr lang="zh-CN" altLang="en-US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麼</a:t>
            </a:r>
            <a:r>
              <a:rPr lang="zh-CN" altLang="zh-HK" sz="3000" dirty="0" smtClean="0">
                <a:solidFill>
                  <a:schemeClr val="accent5">
                    <a:lumMod val="50000"/>
                  </a:schemeClr>
                </a:solidFill>
                <a:ea typeface="微軟正黑體" panose="020B0604030504040204" pitchFamily="34" charset="-120"/>
              </a:rPr>
              <a:t>子女便有責任盡其所能地救濟他們。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76438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</TotalTime>
  <Words>1784</Words>
  <Application>Microsoft Office PowerPoint</Application>
  <PresentationFormat>寬螢幕</PresentationFormat>
  <Paragraphs>145</Paragraphs>
  <Slides>23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3" baseType="lpstr">
      <vt:lpstr>Aptos</vt:lpstr>
      <vt:lpstr>等线</vt:lpstr>
      <vt:lpstr>Futura LT Book</vt:lpstr>
      <vt:lpstr>微軟正黑體</vt:lpstr>
      <vt:lpstr>新細明體</vt:lpstr>
      <vt:lpstr>Arial</vt:lpstr>
      <vt:lpstr>Calibri</vt:lpstr>
      <vt:lpstr>Calibri Light</vt:lpstr>
      <vt:lpstr>Wingdings</vt:lpstr>
      <vt:lpstr>Office Theme</vt:lpstr>
      <vt:lpstr>當孝敬</vt:lpstr>
      <vt:lpstr>PowerPoint 簡報</vt:lpstr>
      <vt:lpstr>第五條誡命 (出20:12)</vt:lpstr>
      <vt:lpstr>虐待長者</vt:lpstr>
      <vt:lpstr>箴23:22</vt:lpstr>
      <vt:lpstr>世界衛生組織的調查</vt:lpstr>
      <vt:lpstr>         </vt:lpstr>
      <vt:lpstr>         </vt:lpstr>
      <vt:lpstr>上帝對我們有何期待？</vt:lpstr>
      <vt:lpstr>PowerPoint 簡報</vt:lpstr>
      <vt:lpstr>上帝對我們有何期待？</vt:lpstr>
      <vt:lpstr>聖經的例子</vt:lpstr>
      <vt:lpstr>PowerPoint 簡報</vt:lpstr>
      <vt:lpstr>上帝看顧並尊敬老人</vt:lpstr>
      <vt:lpstr>PowerPoint 簡報</vt:lpstr>
      <vt:lpstr>PowerPoint 簡報</vt:lpstr>
      <vt:lpstr>PowerPoint 簡報</vt:lpstr>
      <vt:lpstr>PowerPoint 簡報</vt:lpstr>
      <vt:lpstr>作為教會，我們可以怎麼做？</vt:lpstr>
      <vt:lpstr>作為教會，我們可以怎麼做？</vt:lpstr>
      <vt:lpstr>  結語 </vt:lpstr>
      <vt:lpstr>  結語 </vt:lpstr>
      <vt:lpstr>  結語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eliatong</cp:lastModifiedBy>
  <cp:revision>60</cp:revision>
  <dcterms:created xsi:type="dcterms:W3CDTF">2023-02-14T12:16:54Z</dcterms:created>
  <dcterms:modified xsi:type="dcterms:W3CDTF">2025-08-01T01:14:37Z</dcterms:modified>
</cp:coreProperties>
</file>